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4" r:id="rId5"/>
    <p:sldId id="260" r:id="rId6"/>
    <p:sldId id="266" r:id="rId7"/>
    <p:sldId id="267" r:id="rId8"/>
    <p:sldId id="284" r:id="rId9"/>
    <p:sldId id="289" r:id="rId10"/>
    <p:sldId id="280" r:id="rId11"/>
    <p:sldId id="283" r:id="rId12"/>
    <p:sldId id="290" r:id="rId13"/>
    <p:sldId id="261" r:id="rId14"/>
    <p:sldId id="286" r:id="rId15"/>
    <p:sldId id="262" r:id="rId16"/>
    <p:sldId id="291" r:id="rId17"/>
    <p:sldId id="292" r:id="rId18"/>
    <p:sldId id="293" r:id="rId19"/>
    <p:sldId id="276" r:id="rId20"/>
    <p:sldId id="294" r:id="rId21"/>
    <p:sldId id="287" r:id="rId22"/>
    <p:sldId id="288" r:id="rId23"/>
    <p:sldId id="28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京" initials="王" lastIdx="12" clrIdx="0">
    <p:extLst>
      <p:ext uri="{19B8F6BF-5375-455C-9EA6-DF929625EA0E}">
        <p15:presenceInfo xmlns:p15="http://schemas.microsoft.com/office/powerpoint/2012/main" userId="5ff2e46040a48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57" d="100"/>
          <a:sy n="57" d="100"/>
        </p:scale>
        <p:origin x="2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0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05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3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3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3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1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76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27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454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6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0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0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4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3" y="-23184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7031" y="2563378"/>
            <a:ext cx="7461937" cy="27776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altLang="zh-CN" sz="3200" b="1" dirty="0" err="1">
                <a:latin typeface="微软雅黑"/>
                <a:ea typeface="微软雅黑"/>
                <a:cs typeface="+mn-ea"/>
                <a:sym typeface="+mn-lt"/>
              </a:rPr>
              <a:t>CornerNet</a:t>
            </a:r>
            <a:r>
              <a:rPr lang="zh-CN" altLang="en-US" b="1" dirty="0">
                <a:sym typeface="+mn-lt"/>
              </a:rPr>
              <a:t>：</a:t>
            </a:r>
            <a:r>
              <a:rPr lang="en-US" altLang="zh-CN" sz="2400" b="1" dirty="0"/>
              <a:t>Detecting Objects as Paired </a:t>
            </a:r>
            <a:r>
              <a:rPr lang="en-US" altLang="zh-CN" sz="2400" b="1" dirty="0" err="1"/>
              <a:t>Keypoints</a:t>
            </a:r>
            <a:endParaRPr lang="en-US" altLang="zh-CN" sz="2400" b="1" dirty="0"/>
          </a:p>
          <a:p>
            <a:pPr algn="ctr" defTabSz="685800"/>
            <a:endParaRPr lang="en-US" altLang="zh-CN" sz="2400" b="1" dirty="0"/>
          </a:p>
          <a:p>
            <a:pPr algn="ctr" defTabSz="685800"/>
            <a:r>
              <a:rPr lang="zh-CN" altLang="en-US" sz="2400" b="1" dirty="0"/>
              <a:t>来源：</a:t>
            </a:r>
            <a:r>
              <a:rPr lang="en-US" altLang="zh-CN" sz="2400" b="1" dirty="0"/>
              <a:t>ECCV2018</a:t>
            </a:r>
          </a:p>
          <a:p>
            <a:pPr algn="ctr" defTabSz="685800"/>
            <a:endParaRPr lang="en-US" altLang="zh-CN" sz="2400" b="1" dirty="0"/>
          </a:p>
          <a:p>
            <a:pPr algn="ctr" defTabSz="685800"/>
            <a:r>
              <a:rPr lang="zh-CN" altLang="en-US" sz="2400" b="1" dirty="0"/>
              <a:t>作者：</a:t>
            </a:r>
            <a:r>
              <a:rPr lang="en-US" altLang="zh-CN" sz="2400" b="1" dirty="0" err="1"/>
              <a:t>Hei</a:t>
            </a:r>
            <a:r>
              <a:rPr lang="en-US" altLang="zh-CN" sz="2400" b="1" dirty="0"/>
              <a:t> Law  Jia Deng</a:t>
            </a:r>
            <a:br>
              <a:rPr lang="en-US" altLang="zh-CN" sz="4800" dirty="0"/>
            </a:b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66091" y="1966874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包含 户外, 标牌&#10;&#10;自动生成的说明">
            <a:extLst>
              <a:ext uri="{FF2B5EF4-FFF2-40B4-BE49-F238E27FC236}">
                <a16:creationId xmlns:a16="http://schemas.microsoft.com/office/drawing/2014/main" id="{B546DF31-2328-4CEA-BD55-D87E386F6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5"/>
          <a:stretch/>
        </p:blipFill>
        <p:spPr>
          <a:xfrm>
            <a:off x="-1" y="2949"/>
            <a:ext cx="3569051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28C4A5-D2DA-481D-AE19-74D35749F42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8EA03B-2975-41CF-9946-D3FD0275EFA6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333674F-151E-4BE6-A5F6-B30D1F9A9A3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07ADBE18-E329-4E6F-AE79-688CF97CD76C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999DD36-7684-4496-B5D0-73EF4CB6BDA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F5FC7D-7B05-421C-A310-811958E853B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B1EEBF5-B1C3-4F80-A82E-6C972CD2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0630126-27DD-4CD7-9039-862FE97FDA49}"/>
              </a:ext>
            </a:extLst>
          </p:cNvPr>
          <p:cNvSpPr/>
          <p:nvPr/>
        </p:nvSpPr>
        <p:spPr>
          <a:xfrm>
            <a:off x="4578885" y="900629"/>
            <a:ext cx="1662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Heatmaps</a:t>
            </a:r>
            <a:endParaRPr lang="zh-CN" altLang="en-US" sz="28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FDD8CBA-C0C0-4863-8C0E-A4DA0F1F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" y="1637469"/>
            <a:ext cx="4704943" cy="3583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0C0A006-F7E5-48CC-8B34-17DE1B4ED96F}"/>
                  </a:ext>
                </a:extLst>
              </p:cNvPr>
              <p:cNvSpPr txBox="1"/>
              <p:nvPr/>
            </p:nvSpPr>
            <p:spPr>
              <a:xfrm>
                <a:off x="5100827" y="2006354"/>
                <a:ext cx="6804128" cy="3025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用两组</a:t>
                </a:r>
                <a:r>
                  <a:rPr lang="en-US" altLang="zh-CN" dirty="0"/>
                  <a:t>heatmap</a:t>
                </a:r>
                <a:r>
                  <a:rPr lang="zh-CN" altLang="en-US" dirty="0"/>
                  <a:t>预测左上角和右下角的位置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每个</a:t>
                </a:r>
                <a:r>
                  <a:rPr lang="en-US" altLang="zh-CN" dirty="0"/>
                  <a:t>Corner</a:t>
                </a:r>
                <a:r>
                  <a:rPr lang="zh-CN" altLang="en-US" dirty="0"/>
                  <a:t>只有一个真实位置即</a:t>
                </a:r>
                <a:r>
                  <a:rPr lang="en-US" altLang="zh-CN" dirty="0"/>
                  <a:t>positive location</a:t>
                </a:r>
                <a:r>
                  <a:rPr lang="zh-CN" altLang="en-US" dirty="0"/>
                  <a:t>，在训练过程中，减弱与真实位置距离在半径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以内的</a:t>
                </a:r>
                <a:r>
                  <a:rPr lang="en-US" altLang="zh-CN" dirty="0"/>
                  <a:t>negative location</a:t>
                </a:r>
                <a:r>
                  <a:rPr lang="zh-CN" altLang="en-US" dirty="0"/>
                  <a:t>的损失函数值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通过与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真实框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阈值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确定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半径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通过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分布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确定衰减</a:t>
                </a:r>
                <a:r>
                  <a:rPr lang="en-US" altLang="zh-CN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损失函数采用</a:t>
                </a:r>
                <a:r>
                  <a:rPr lang="en-US" altLang="zh-CN" dirty="0"/>
                  <a:t>focal loss</a:t>
                </a:r>
                <a:r>
                  <a:rPr lang="zh-CN" altLang="en-US" dirty="0"/>
                  <a:t>的变体，公式如下：</a:t>
                </a:r>
                <a:br>
                  <a:rPr lang="zh-CN" altLang="en-US" dirty="0"/>
                </a:b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0C0A006-F7E5-48CC-8B34-17DE1B4ED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827" y="2006354"/>
                <a:ext cx="6804128" cy="3025380"/>
              </a:xfrm>
              <a:prstGeom prst="rect">
                <a:avLst/>
              </a:prstGeom>
              <a:blipFill>
                <a:blip r:embed="rId4"/>
                <a:stretch>
                  <a:fillRect l="-627" t="-1613" r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>
            <a:extLst>
              <a:ext uri="{FF2B5EF4-FFF2-40B4-BE49-F238E27FC236}">
                <a16:creationId xmlns:a16="http://schemas.microsoft.com/office/drawing/2014/main" id="{C94A1FB0-52C4-4E50-B926-BA5130898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9" y="4655144"/>
            <a:ext cx="6241564" cy="7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34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28C4A5-D2DA-481D-AE19-74D35749F42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8EA03B-2975-41CF-9946-D3FD0275EFA6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333674F-151E-4BE6-A5F6-B30D1F9A9A3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07ADBE18-E329-4E6F-AE79-688CF97CD76C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999DD36-7684-4496-B5D0-73EF4CB6BDA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F5FC7D-7B05-421C-A310-811958E853B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B1EEBF5-B1C3-4F80-A82E-6C972CD2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0630126-27DD-4CD7-9039-862FE97FDA49}"/>
              </a:ext>
            </a:extLst>
          </p:cNvPr>
          <p:cNvSpPr/>
          <p:nvPr/>
        </p:nvSpPr>
        <p:spPr>
          <a:xfrm>
            <a:off x="8359240" y="976539"/>
            <a:ext cx="1972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Embeddings</a:t>
            </a:r>
            <a:endParaRPr lang="zh-CN" altLang="en-US" sz="28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0C0A006-F7E5-48CC-8B34-17DE1B4ED96F}"/>
              </a:ext>
            </a:extLst>
          </p:cNvPr>
          <p:cNvSpPr txBox="1"/>
          <p:nvPr/>
        </p:nvSpPr>
        <p:spPr>
          <a:xfrm>
            <a:off x="6525087" y="2006354"/>
            <a:ext cx="5195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当一张图片中存在多目标时，网络就会预测多个</a:t>
            </a:r>
            <a:r>
              <a:rPr lang="en-US" altLang="zh-CN" dirty="0"/>
              <a:t>corners</a:t>
            </a:r>
            <a:r>
              <a:rPr lang="zh-CN" altLang="en-US" dirty="0"/>
              <a:t>，因此需要判断哪些</a:t>
            </a:r>
            <a:r>
              <a:rPr lang="en-US" altLang="zh-CN" dirty="0"/>
              <a:t>corners</a:t>
            </a:r>
            <a:r>
              <a:rPr lang="zh-CN" altLang="en-US" dirty="0"/>
              <a:t>属于同一个目标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为解决上述问题，网络为每个</a:t>
            </a:r>
            <a:r>
              <a:rPr lang="en-US" altLang="zh-CN" dirty="0"/>
              <a:t>corner</a:t>
            </a:r>
            <a:r>
              <a:rPr lang="zh-CN" altLang="en-US" dirty="0"/>
              <a:t>预测一个</a:t>
            </a:r>
            <a:r>
              <a:rPr lang="en-US" altLang="zh-CN" dirty="0"/>
              <a:t>embedding</a:t>
            </a:r>
            <a:r>
              <a:rPr lang="zh-CN" altLang="en-US" dirty="0"/>
              <a:t>向量，若左上角和右下角属于相同边界框，则它们的</a:t>
            </a:r>
            <a:r>
              <a:rPr lang="en-US" altLang="zh-CN" dirty="0"/>
              <a:t>embedding</a:t>
            </a:r>
            <a:r>
              <a:rPr lang="zh-CN" altLang="en-US" dirty="0"/>
              <a:t>之间的距离应该较小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pull</a:t>
            </a:r>
            <a:r>
              <a:rPr lang="zh-CN" altLang="en-US" dirty="0"/>
              <a:t>函数将距离近的</a:t>
            </a:r>
            <a:r>
              <a:rPr lang="en-US" altLang="zh-CN" dirty="0"/>
              <a:t>corner</a:t>
            </a:r>
            <a:r>
              <a:rPr lang="zh-CN" altLang="en-US" dirty="0"/>
              <a:t>聚集，使用</a:t>
            </a:r>
            <a:r>
              <a:rPr lang="en-US" altLang="zh-CN" dirty="0"/>
              <a:t>push</a:t>
            </a:r>
            <a:r>
              <a:rPr lang="zh-CN" altLang="en-US" dirty="0"/>
              <a:t>函数将距离远的</a:t>
            </a:r>
            <a:r>
              <a:rPr lang="en-US" altLang="zh-CN" dirty="0"/>
              <a:t>corner</a:t>
            </a:r>
            <a:r>
              <a:rPr lang="zh-CN" altLang="en-US" dirty="0"/>
              <a:t>分离</a:t>
            </a:r>
            <a:r>
              <a:rPr lang="en-US" altLang="zh-CN" dirty="0"/>
              <a:t>,</a:t>
            </a:r>
            <a:r>
              <a:rPr lang="zh-CN" altLang="en-US" dirty="0"/>
              <a:t>函数如下：</a:t>
            </a:r>
            <a:br>
              <a:rPr lang="zh-CN" altLang="en-US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BFA85E-217A-4E4B-B9EB-D3237D045E0B}"/>
              </a:ext>
            </a:extLst>
          </p:cNvPr>
          <p:cNvSpPr txBox="1"/>
          <p:nvPr/>
        </p:nvSpPr>
        <p:spPr>
          <a:xfrm>
            <a:off x="2512368" y="976539"/>
            <a:ext cx="118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offsets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9939A66-1726-4AB2-BEFC-8F40EE8B258A}"/>
                  </a:ext>
                </a:extLst>
              </p:cNvPr>
              <p:cNvSpPr/>
              <p:nvPr/>
            </p:nvSpPr>
            <p:spPr>
              <a:xfrm>
                <a:off x="471487" y="1953078"/>
                <a:ext cx="5547573" cy="2495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网络通过降采样层得到特征图，当把特征图映射回原图时，由于取整操作会损失一定的精度，可能会极大的影响小边框与其</a:t>
                </a:r>
                <a:r>
                  <a:rPr lang="en-US" altLang="zh-CN" dirty="0"/>
                  <a:t> truth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IOU</a:t>
                </a:r>
                <a:r>
                  <a:rPr lang="zh-CN" altLang="en-US" dirty="0"/>
                  <a:t>，为解决该问题，在上采样前预测偏移量来调整位置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dirty="0"/>
                      <m:t>[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m:rPr>
                        <m:nor/>
                      </m:rPr>
                      <a:rPr lang="en-US" altLang="zh-CN" dirty="0"/>
                      <m:t>]</m:t>
                    </m:r>
                    <m:r>
                      <m:rPr>
                        <m:nor/>
                      </m:rPr>
                      <a:rPr lang="zh-CN" altLang="en-US" dirty="0"/>
                      <m:t>，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dirty="0"/>
                      <m:t>[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m:rPr>
                        <m:nor/>
                      </m:rPr>
                      <a:rPr lang="en-US" altLang="zh-CN" dirty="0"/>
                      <m:t>]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训练过程中，在角点的真实位置处使用平滑</a:t>
                </a:r>
                <a:r>
                  <a:rPr lang="en-US" altLang="zh-CN" dirty="0"/>
                  <a:t>L1</a:t>
                </a:r>
                <a:r>
                  <a:rPr lang="zh-CN" altLang="en-US" dirty="0"/>
                  <a:t>损失函数，公式如下：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9939A66-1726-4AB2-BEFC-8F40EE8B2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" y="1953078"/>
                <a:ext cx="5547573" cy="2495555"/>
              </a:xfrm>
              <a:prstGeom prst="rect">
                <a:avLst/>
              </a:prstGeom>
              <a:blipFill>
                <a:blip r:embed="rId3"/>
                <a:stretch>
                  <a:fillRect l="-659" t="-1220" r="-3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4476093-8CC4-4C9D-A3C6-0A3BC9729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4" y="4413831"/>
            <a:ext cx="3352972" cy="666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E62D1A-A9BB-4BAE-9691-2F4911F1A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54" y="4891694"/>
            <a:ext cx="4692891" cy="17209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77FD37-96A3-4869-8F55-525CBD62B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86" y="5153379"/>
            <a:ext cx="4023709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C3BB05-BABD-4F00-8C0A-7BD1A4D4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02" y="1620401"/>
            <a:ext cx="9708795" cy="36171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D5E70C-48E9-4405-97AD-4B4048E19995}"/>
              </a:ext>
            </a:extLst>
          </p:cNvPr>
          <p:cNvSpPr txBox="1"/>
          <p:nvPr/>
        </p:nvSpPr>
        <p:spPr>
          <a:xfrm>
            <a:off x="5528043" y="967450"/>
            <a:ext cx="1765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</a:rPr>
              <a:t>框架回顾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4D5358-4C53-4F54-991D-8D2140DF6CB2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2C8EB00-4A7B-4E93-87EC-080881372165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A5375AE-E2F7-4B28-B857-33D0AC1574B4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35" name="矩形: 圆角 31">
                <a:extLst>
                  <a:ext uri="{FF2B5EF4-FFF2-40B4-BE49-F238E27FC236}">
                    <a16:creationId xmlns:a16="http://schemas.microsoft.com/office/drawing/2014/main" id="{C4CDE6F9-A74D-40E2-A9CD-CBCD1AFA2F14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ACFFC43A-F89E-4783-9426-CA7AC121BEB0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E69FBD-C908-4ABF-91A2-AB58968DFB27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EAA57DD3-45FB-4BC1-AA1C-9D53A43D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6543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09853A59-B2CA-4F21-845E-8A080C19A3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5E5C21DC-01C1-4CB5-BBC0-9C90FD62DE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0508DC4-3DB7-40D6-B2DB-C2B467704AC6}"/>
              </a:ext>
            </a:extLst>
          </p:cNvPr>
          <p:cNvSpPr txBox="1"/>
          <p:nvPr/>
        </p:nvSpPr>
        <p:spPr>
          <a:xfrm>
            <a:off x="4693747" y="3629083"/>
            <a:ext cx="280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损失函数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7CBEB-1395-4B12-A263-D399564C4730}"/>
              </a:ext>
            </a:extLst>
          </p:cNvPr>
          <p:cNvSpPr txBox="1"/>
          <p:nvPr/>
        </p:nvSpPr>
        <p:spPr>
          <a:xfrm>
            <a:off x="5279048" y="2057382"/>
            <a:ext cx="143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03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28C4A5-D2DA-481D-AE19-74D35749F42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8EA03B-2975-41CF-9946-D3FD0275EFA6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损失函数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333674F-151E-4BE6-A5F6-B30D1F9A9A3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07ADBE18-E329-4E6F-AE79-688CF97CD76C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999DD36-7684-4496-B5D0-73EF4CB6BDA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F5FC7D-7B05-421C-A310-811958E853B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B1EEBF5-B1C3-4F80-A82E-6C972CD2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5514B9C-5943-4B5B-A7BD-F4AC46092B7A}"/>
                  </a:ext>
                </a:extLst>
              </p:cNvPr>
              <p:cNvSpPr txBox="1"/>
              <p:nvPr/>
            </p:nvSpPr>
            <p:spPr>
              <a:xfrm>
                <a:off x="1558030" y="1105269"/>
                <a:ext cx="6556160" cy="46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/>
                  <a:t>公式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𝑝𝑢𝑙𝑙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push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off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5514B9C-5943-4B5B-A7BD-F4AC4609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30" y="1105269"/>
                <a:ext cx="6556160" cy="469231"/>
              </a:xfrm>
              <a:prstGeom prst="rect">
                <a:avLst/>
              </a:prstGeom>
              <a:blipFill>
                <a:blip r:embed="rId3"/>
                <a:stretch>
                  <a:fillRect l="-3349" t="-27273" b="-4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2F3CF23-9455-466E-A159-789A4D08D38E}"/>
              </a:ext>
            </a:extLst>
          </p:cNvPr>
          <p:cNvSpPr txBox="1"/>
          <p:nvPr/>
        </p:nvSpPr>
        <p:spPr>
          <a:xfrm>
            <a:off x="741153" y="3568836"/>
            <a:ext cx="169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损失函数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83AB2FBA-8E73-491C-935A-D60E14087303}"/>
              </a:ext>
            </a:extLst>
          </p:cNvPr>
          <p:cNvSpPr/>
          <p:nvPr/>
        </p:nvSpPr>
        <p:spPr>
          <a:xfrm>
            <a:off x="2299317" y="2108472"/>
            <a:ext cx="497149" cy="3382392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158361-A0B8-4739-8A21-1E258228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61" y="5185527"/>
            <a:ext cx="3352972" cy="6667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10946E-C243-45FD-9434-52B013E6A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71" y="1731882"/>
            <a:ext cx="6241564" cy="753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543A21-62F0-4F64-B86D-3FE98597C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97" y="3963921"/>
            <a:ext cx="4142518" cy="8573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3533E6-C304-4230-B89F-8FBC68AB4E8A}"/>
              </a:ext>
            </a:extLst>
          </p:cNvPr>
          <p:cNvSpPr txBox="1"/>
          <p:nvPr/>
        </p:nvSpPr>
        <p:spPr>
          <a:xfrm>
            <a:off x="2733004" y="1904321"/>
            <a:ext cx="1280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角点预测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0E79A2-64D5-4367-8E87-AE0B56C02C9E}"/>
              </a:ext>
            </a:extLst>
          </p:cNvPr>
          <p:cNvSpPr txBox="1"/>
          <p:nvPr/>
        </p:nvSpPr>
        <p:spPr>
          <a:xfrm>
            <a:off x="2796466" y="5318864"/>
            <a:ext cx="996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偏移量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1A9F56-FDB9-411E-A8A4-C925CEB5181D}"/>
              </a:ext>
            </a:extLst>
          </p:cNvPr>
          <p:cNvSpPr txBox="1"/>
          <p:nvPr/>
        </p:nvSpPr>
        <p:spPr>
          <a:xfrm>
            <a:off x="2702184" y="4090734"/>
            <a:ext cx="148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汇聚</a:t>
            </a:r>
            <a:r>
              <a:rPr lang="en-US" altLang="zh-CN" sz="2000" dirty="0"/>
              <a:t>corners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35C7B88-9834-472C-8CAD-C4D4800AA3E3}"/>
              </a:ext>
            </a:extLst>
          </p:cNvPr>
          <p:cNvSpPr txBox="1"/>
          <p:nvPr/>
        </p:nvSpPr>
        <p:spPr>
          <a:xfrm>
            <a:off x="2737083" y="3035389"/>
            <a:ext cx="148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分离</a:t>
            </a:r>
            <a:r>
              <a:rPr lang="en-US" altLang="zh-CN" sz="2000" dirty="0"/>
              <a:t>corners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4073EE-5884-4A31-87E2-AA61F0E87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67" y="2902052"/>
            <a:ext cx="3808888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1BF8F212-C252-400B-BDDC-2576FAE3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EFFB7CB9-187A-4BC4-B744-E27636E0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2A5F15-1F1A-41A8-AB19-B2B68F0FE4F1}"/>
              </a:ext>
            </a:extLst>
          </p:cNvPr>
          <p:cNvSpPr txBox="1"/>
          <p:nvPr/>
        </p:nvSpPr>
        <p:spPr>
          <a:xfrm>
            <a:off x="4693747" y="3629083"/>
            <a:ext cx="280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实验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0D0876-9E93-4FC4-A117-E2A588BC3AC1}"/>
              </a:ext>
            </a:extLst>
          </p:cNvPr>
          <p:cNvSpPr txBox="1"/>
          <p:nvPr/>
        </p:nvSpPr>
        <p:spPr>
          <a:xfrm>
            <a:off x="5279048" y="2057382"/>
            <a:ext cx="143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04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实验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0AC7C3FB-1706-44FA-A0B3-AEB95F12AB99}"/>
              </a:ext>
            </a:extLst>
          </p:cNvPr>
          <p:cNvSpPr/>
          <p:nvPr/>
        </p:nvSpPr>
        <p:spPr>
          <a:xfrm>
            <a:off x="4950219" y="980749"/>
            <a:ext cx="255319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CMBX10"/>
              </a:rPr>
              <a:t>Corner</a:t>
            </a:r>
            <a:r>
              <a:rPr lang="en-US" altLang="zh-CN" sz="2800" b="1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altLang="zh-CN" sz="2800" dirty="0"/>
              <a:t>Pooling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885788-FCC8-4795-8728-45D36F3DAFCF}"/>
              </a:ext>
            </a:extLst>
          </p:cNvPr>
          <p:cNvSpPr txBox="1"/>
          <p:nvPr/>
        </p:nvSpPr>
        <p:spPr>
          <a:xfrm>
            <a:off x="1851308" y="4518686"/>
            <a:ext cx="907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通过与另一个具有相同数量的参数，但不使用</a:t>
            </a:r>
            <a:r>
              <a:rPr lang="en-US" altLang="zh-CN" sz="2400" dirty="0"/>
              <a:t>corner pooling</a:t>
            </a:r>
            <a:r>
              <a:rPr lang="zh-CN" altLang="en-US" sz="2400" dirty="0"/>
              <a:t>的网络比较，表明使用</a:t>
            </a:r>
            <a:r>
              <a:rPr lang="en-US" altLang="zh-CN" sz="2400" dirty="0"/>
              <a:t>Corner pooling</a:t>
            </a:r>
            <a:r>
              <a:rPr lang="zh-CN" altLang="en-US" sz="2400" dirty="0"/>
              <a:t>可以显著提升大中型目标的检测效果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5F046-4194-4CF9-9CB3-3B086B70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8" y="2001511"/>
            <a:ext cx="11251902" cy="1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实验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BA3E64B1-6F5E-416E-89FA-211EB3DAFB56}"/>
              </a:ext>
            </a:extLst>
          </p:cNvPr>
          <p:cNvSpPr/>
          <p:nvPr/>
        </p:nvSpPr>
        <p:spPr>
          <a:xfrm>
            <a:off x="3557262" y="842271"/>
            <a:ext cx="56399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MBX10"/>
              </a:rPr>
              <a:t>Reducing Penalty to Negative Locations</a:t>
            </a:r>
            <a:r>
              <a:rPr lang="en-US" altLang="zh-CN" sz="24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0849DE9-2746-4D85-A513-456B9540ED13}"/>
              </a:ext>
            </a:extLst>
          </p:cNvPr>
          <p:cNvSpPr txBox="1"/>
          <p:nvPr/>
        </p:nvSpPr>
        <p:spPr>
          <a:xfrm>
            <a:off x="2755053" y="4230610"/>
            <a:ext cx="668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通过与不惩罚</a:t>
            </a:r>
            <a:r>
              <a:rPr lang="en-US" altLang="zh-CN" sz="2400" dirty="0"/>
              <a:t>negative locations</a:t>
            </a:r>
            <a:r>
              <a:rPr lang="zh-CN" altLang="en-US" sz="2400" dirty="0"/>
              <a:t>的实验对比，表明</a:t>
            </a:r>
            <a:r>
              <a:rPr lang="en-US" altLang="zh-CN" sz="2400" dirty="0"/>
              <a:t>penalty reduction</a:t>
            </a:r>
            <a:r>
              <a:rPr lang="zh-CN" altLang="en-US" sz="2400" dirty="0"/>
              <a:t>对</a:t>
            </a:r>
            <a:r>
              <a:rPr lang="en-US" altLang="zh-CN" sz="2400" dirty="0"/>
              <a:t>AP</a:t>
            </a:r>
            <a:r>
              <a:rPr lang="zh-CN" altLang="en-US" sz="2400" dirty="0"/>
              <a:t>的提升有很大帮助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CE10F-64B3-470F-9AA9-F364692C3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" y="1540255"/>
            <a:ext cx="11914411" cy="18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2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实验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BA3E64B1-6F5E-416E-89FA-211EB3DAFB56}"/>
              </a:ext>
            </a:extLst>
          </p:cNvPr>
          <p:cNvSpPr/>
          <p:nvPr/>
        </p:nvSpPr>
        <p:spPr>
          <a:xfrm>
            <a:off x="4796504" y="895433"/>
            <a:ext cx="25989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MBX10"/>
              </a:rPr>
              <a:t>Hourglass Network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0849DE9-2746-4D85-A513-456B9540ED13}"/>
              </a:ext>
            </a:extLst>
          </p:cNvPr>
          <p:cNvSpPr txBox="1"/>
          <p:nvPr/>
        </p:nvSpPr>
        <p:spPr>
          <a:xfrm>
            <a:off x="1354486" y="4316060"/>
            <a:ext cx="948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为了验证以</a:t>
            </a:r>
            <a:r>
              <a:rPr lang="en-US" altLang="zh-CN" sz="2400" dirty="0"/>
              <a:t>Hourglass</a:t>
            </a:r>
            <a:r>
              <a:rPr lang="zh-CN" altLang="en-US" sz="2400" dirty="0"/>
              <a:t>作为主干网络的检测性能，作者做了另外两组对比实验，结果表明，基于</a:t>
            </a:r>
            <a:r>
              <a:rPr lang="en-US" altLang="zh-CN" sz="2400" dirty="0" err="1"/>
              <a:t>Hourglass+Corner</a:t>
            </a:r>
            <a:r>
              <a:rPr lang="zh-CN" altLang="en-US" sz="2400" dirty="0"/>
              <a:t>的设计能够达到最高的</a:t>
            </a:r>
            <a:r>
              <a:rPr lang="en-US" altLang="zh-CN" sz="2400" dirty="0"/>
              <a:t>AP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9DA82-5269-42C4-B9BC-1A51DD889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" y="1763452"/>
            <a:ext cx="10653464" cy="17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9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实验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C5A99DF2-66BF-48D8-A544-2098E636B0DD}"/>
              </a:ext>
            </a:extLst>
          </p:cNvPr>
          <p:cNvSpPr/>
          <p:nvPr/>
        </p:nvSpPr>
        <p:spPr>
          <a:xfrm>
            <a:off x="5097002" y="796764"/>
            <a:ext cx="19979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Error Analysis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77A4074-4CD3-4807-A852-18500E93C89C}"/>
              </a:ext>
            </a:extLst>
          </p:cNvPr>
          <p:cNvSpPr txBox="1"/>
          <p:nvPr/>
        </p:nvSpPr>
        <p:spPr>
          <a:xfrm>
            <a:off x="1864772" y="4559863"/>
            <a:ext cx="846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通过评估使用真实值替代预测出的</a:t>
            </a:r>
            <a:r>
              <a:rPr lang="en-US" altLang="zh-CN" sz="2400" dirty="0"/>
              <a:t>heatmaps</a:t>
            </a:r>
            <a:r>
              <a:rPr lang="zh-CN" altLang="en-US" sz="2400" dirty="0"/>
              <a:t>与</a:t>
            </a:r>
            <a:r>
              <a:rPr lang="en-US" altLang="zh-CN" sz="2400" dirty="0"/>
              <a:t>offsets</a:t>
            </a:r>
            <a:r>
              <a:rPr lang="zh-CN" altLang="en-US" sz="2400" dirty="0"/>
              <a:t>在验证集上的表现，得到的结论为模型的主要限制在于检测</a:t>
            </a:r>
            <a:r>
              <a:rPr lang="en-US" altLang="zh-CN" sz="2400" dirty="0"/>
              <a:t>corners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58F24-BA14-4390-951F-CFC041B4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8" y="1725796"/>
            <a:ext cx="10783861" cy="17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65942" y="511912"/>
            <a:ext cx="1984038" cy="523220"/>
            <a:chOff x="7789473" y="970953"/>
            <a:chExt cx="1984038" cy="523220"/>
          </a:xfrm>
        </p:grpSpPr>
        <p:sp>
          <p:nvSpPr>
            <p:cNvPr id="13" name="矩形 12"/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背景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组合 14"/>
          <p:cNvGrpSpPr/>
          <p:nvPr/>
        </p:nvGrpSpPr>
        <p:grpSpPr>
          <a:xfrm>
            <a:off x="8265942" y="1800937"/>
            <a:ext cx="942975" cy="523220"/>
            <a:chOff x="6095999" y="2071235"/>
            <a:chExt cx="942975" cy="523220"/>
          </a:xfrm>
        </p:grpSpPr>
        <p:sp>
          <p:nvSpPr>
            <p:cNvPr id="19" name="矩形: 圆角 39"/>
            <p:cNvSpPr/>
            <p:nvPr/>
          </p:nvSpPr>
          <p:spPr>
            <a:xfrm>
              <a:off x="6095999" y="2162175"/>
              <a:ext cx="942975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07209" y="2071235"/>
              <a:ext cx="765564" cy="523220"/>
              <a:chOff x="3673121" y="2688081"/>
              <a:chExt cx="765564" cy="523220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673121" y="2688081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 kern="2000">
                    <a:solidFill>
                      <a:schemeClr val="tx2"/>
                    </a:solidFill>
                    <a:latin typeface="Helvetica" panose="020B0604020202020204" pitchFamily="34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>
                <a:cxnSpLocks/>
              </p:cNvCxnSpPr>
              <p:nvPr/>
            </p:nvCxnSpPr>
            <p:spPr>
              <a:xfrm flipH="1">
                <a:off x="4298400" y="2844000"/>
                <a:ext cx="140285" cy="2232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8228108" y="3049534"/>
            <a:ext cx="942975" cy="523220"/>
            <a:chOff x="6095999" y="3498928"/>
            <a:chExt cx="942975" cy="523220"/>
          </a:xfrm>
        </p:grpSpPr>
        <p:sp>
          <p:nvSpPr>
            <p:cNvPr id="28" name="矩形: 圆角 41"/>
            <p:cNvSpPr/>
            <p:nvPr/>
          </p:nvSpPr>
          <p:spPr>
            <a:xfrm>
              <a:off x="6095999" y="3581400"/>
              <a:ext cx="942975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07209" y="3498928"/>
              <a:ext cx="721873" cy="523220"/>
              <a:chOff x="6380812" y="2688081"/>
              <a:chExt cx="721873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6380812" y="2688081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 kern="2000">
                    <a:solidFill>
                      <a:schemeClr val="tx2"/>
                    </a:solidFill>
                    <a:latin typeface="Helvetica" panose="020B0604020202020204" pitchFamily="34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cxnSpLocks/>
              </p:cNvCxnSpPr>
              <p:nvPr/>
            </p:nvCxnSpPr>
            <p:spPr>
              <a:xfrm flipH="1">
                <a:off x="6962400" y="2844000"/>
                <a:ext cx="140285" cy="2232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8265942" y="4335299"/>
            <a:ext cx="942975" cy="523220"/>
            <a:chOff x="6095999" y="3498928"/>
            <a:chExt cx="942975" cy="523220"/>
          </a:xfrm>
        </p:grpSpPr>
        <p:sp>
          <p:nvSpPr>
            <p:cNvPr id="37" name="矩形: 圆角 41"/>
            <p:cNvSpPr/>
            <p:nvPr/>
          </p:nvSpPr>
          <p:spPr>
            <a:xfrm>
              <a:off x="6095999" y="3581400"/>
              <a:ext cx="942975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107209" y="3498928"/>
              <a:ext cx="721873" cy="523220"/>
              <a:chOff x="6380812" y="2688081"/>
              <a:chExt cx="721873" cy="52322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6380812" y="2688081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 kern="2000">
                    <a:solidFill>
                      <a:schemeClr val="tx2"/>
                    </a:solidFill>
                    <a:latin typeface="Helvetica" panose="020B0604020202020204" pitchFamily="34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40" name="直接连接符 39"/>
              <p:cNvCxnSpPr>
                <a:cxnSpLocks/>
              </p:cNvCxnSpPr>
              <p:nvPr/>
            </p:nvCxnSpPr>
            <p:spPr>
              <a:xfrm flipH="1">
                <a:off x="6962400" y="2844000"/>
                <a:ext cx="140285" cy="2232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5693144" y="352985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1" name="图片 40" descr="图片包含 户外, 标牌&#10;&#10;自动生成的说明">
            <a:extLst>
              <a:ext uri="{FF2B5EF4-FFF2-40B4-BE49-F238E27FC236}">
                <a16:creationId xmlns:a16="http://schemas.microsoft.com/office/drawing/2014/main" id="{C69ED4A8-AF1F-4045-A2F7-4C13B123AA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5"/>
          <a:stretch/>
        </p:blipFill>
        <p:spPr>
          <a:xfrm>
            <a:off x="-1" y="12185"/>
            <a:ext cx="3569051" cy="683363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E8336BB7-ABCE-4F40-A155-0048A81F9924}"/>
              </a:ext>
            </a:extLst>
          </p:cNvPr>
          <p:cNvSpPr/>
          <p:nvPr/>
        </p:nvSpPr>
        <p:spPr>
          <a:xfrm>
            <a:off x="9347169" y="17722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网络框架</a:t>
            </a: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C795187-7036-428F-960D-4257AD961113}"/>
              </a:ext>
            </a:extLst>
          </p:cNvPr>
          <p:cNvSpPr/>
          <p:nvPr/>
        </p:nvSpPr>
        <p:spPr>
          <a:xfrm>
            <a:off x="9378181" y="303289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损失函数</a:t>
            </a: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15CB12-7537-4556-ABBD-FD6077551735}"/>
              </a:ext>
            </a:extLst>
          </p:cNvPr>
          <p:cNvSpPr/>
          <p:nvPr/>
        </p:nvSpPr>
        <p:spPr>
          <a:xfrm>
            <a:off x="9378180" y="434824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890FC3B-D0A0-4904-9582-1D1ED63FA38A}"/>
              </a:ext>
            </a:extLst>
          </p:cNvPr>
          <p:cNvGrpSpPr/>
          <p:nvPr/>
        </p:nvGrpSpPr>
        <p:grpSpPr>
          <a:xfrm>
            <a:off x="8216898" y="5606501"/>
            <a:ext cx="1984038" cy="523220"/>
            <a:chOff x="7789473" y="970953"/>
            <a:chExt cx="1984038" cy="52322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06FC7E9-51F3-4062-BE81-38CF06D41766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总结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B8388AA-1441-48F5-904A-28B20D7187CF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48" name="矩形: 圆角 31">
                <a:extLst>
                  <a:ext uri="{FF2B5EF4-FFF2-40B4-BE49-F238E27FC236}">
                    <a16:creationId xmlns:a16="http://schemas.microsoft.com/office/drawing/2014/main" id="{8B3B897A-C02F-4BC9-AB14-A9C6625BE2D8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60BEAB8-30C6-4B38-9ED8-9E6EDF1F1FF7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E49C2C8-4F82-4677-9E72-0BD94371DEB4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05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64CFF36-6164-4A82-803D-A2120AB5C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实验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C5A99DF2-66BF-48D8-A544-2098E636B0DD}"/>
              </a:ext>
            </a:extLst>
          </p:cNvPr>
          <p:cNvSpPr/>
          <p:nvPr/>
        </p:nvSpPr>
        <p:spPr>
          <a:xfrm>
            <a:off x="3732257" y="903089"/>
            <a:ext cx="47274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CenterNet</a:t>
            </a:r>
            <a:r>
              <a:rPr lang="en-US" altLang="zh-CN" sz="2400" dirty="0"/>
              <a:t> vs others on MS COCO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9870CB-6C41-499F-A750-D045D2A8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4" y="1466316"/>
            <a:ext cx="11674549" cy="52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1BF8F212-C252-400B-BDDC-2576FAE3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EFFB7CB9-187A-4BC4-B744-E27636E0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2A5F15-1F1A-41A8-AB19-B2B68F0FE4F1}"/>
              </a:ext>
            </a:extLst>
          </p:cNvPr>
          <p:cNvSpPr txBox="1"/>
          <p:nvPr/>
        </p:nvSpPr>
        <p:spPr>
          <a:xfrm>
            <a:off x="4693747" y="3629083"/>
            <a:ext cx="280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0D0876-9E93-4FC4-A117-E2A588BC3AC1}"/>
              </a:ext>
            </a:extLst>
          </p:cNvPr>
          <p:cNvSpPr txBox="1"/>
          <p:nvPr/>
        </p:nvSpPr>
        <p:spPr>
          <a:xfrm>
            <a:off x="5279048" y="2057382"/>
            <a:ext cx="143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05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2976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651AC4-18BF-4E29-A835-8E8DE5372A6A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2B57FF2-D4F4-48EB-8062-5CC53FE78AF8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总结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AD67234-011D-453A-9020-748369B58E3C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65" name="矩形: 圆角 31">
                <a:extLst>
                  <a:ext uri="{FF2B5EF4-FFF2-40B4-BE49-F238E27FC236}">
                    <a16:creationId xmlns:a16="http://schemas.microsoft.com/office/drawing/2014/main" id="{D285913B-FE49-4A30-AF97-3BB97E75B446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75EE842-E57F-458B-B370-256D09AC09B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5FA174-8CAA-453C-887D-78441AA2F375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05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8F5A0A7D-999E-4197-BD0B-D7B7A60D6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6C5CCC-4FC5-457A-B98A-6E04ACA8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6" y="777905"/>
            <a:ext cx="10473708" cy="25762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82778-01DC-4B00-B67C-937C3D9B1EC5}"/>
              </a:ext>
            </a:extLst>
          </p:cNvPr>
          <p:cNvSpPr txBox="1"/>
          <p:nvPr/>
        </p:nvSpPr>
        <p:spPr>
          <a:xfrm>
            <a:off x="859146" y="3429000"/>
            <a:ext cx="104737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优点：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CornerNet</a:t>
            </a:r>
            <a:r>
              <a:rPr lang="zh-CN" altLang="en-US" sz="2000" dirty="0"/>
              <a:t>将行人姿态检测的框架迁移到目标检测中，提出使用一对关键点进行目标检测的方法，并在当时达到了</a:t>
            </a:r>
            <a:r>
              <a:rPr lang="en-US" altLang="zh-CN" sz="2000" dirty="0"/>
              <a:t>one-stage</a:t>
            </a:r>
            <a:r>
              <a:rPr lang="zh-CN" altLang="en-US" sz="2000" dirty="0"/>
              <a:t>中最高的精度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抛弃了先前框架中使用</a:t>
            </a:r>
            <a:r>
              <a:rPr lang="en-US" altLang="zh-CN" sz="2000" dirty="0"/>
              <a:t>anchor</a:t>
            </a:r>
            <a:r>
              <a:rPr lang="zh-CN" altLang="en-US" sz="2000" dirty="0"/>
              <a:t>的方法，掀起</a:t>
            </a:r>
            <a:r>
              <a:rPr lang="en-US" altLang="zh-CN" sz="2000" dirty="0"/>
              <a:t>anchor-free</a:t>
            </a:r>
            <a:r>
              <a:rPr lang="zh-CN" altLang="en-US" sz="2000" dirty="0"/>
              <a:t>热潮，如后续的</a:t>
            </a:r>
            <a:r>
              <a:rPr lang="en-US" altLang="zh-CN" sz="2000" dirty="0" err="1"/>
              <a:t>CenterNet</a:t>
            </a:r>
            <a:r>
              <a:rPr lang="zh-CN" altLang="en-US" sz="2000" dirty="0"/>
              <a:t>就是在</a:t>
            </a:r>
            <a:r>
              <a:rPr lang="en-US" altLang="zh-CN" sz="2000" dirty="0" err="1"/>
              <a:t>CornerNet</a:t>
            </a:r>
            <a:r>
              <a:rPr lang="zh-CN" altLang="en-US" sz="2000" dirty="0"/>
              <a:t>的基础上做了一些修改实现的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zh-CN" altLang="en-US" sz="2000" dirty="0"/>
              <a:t>缺点：</a:t>
            </a:r>
            <a:endParaRPr lang="en-US" altLang="zh-CN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2000" dirty="0"/>
              <a:t>对检测目标的边缘比较敏感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2000" dirty="0"/>
              <a:t>难以确定将哪两个点划分为同一组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难以突破</a:t>
            </a:r>
            <a:r>
              <a:rPr lang="en-US" altLang="zh-CN" sz="2000" dirty="0"/>
              <a:t>corner</a:t>
            </a:r>
            <a:r>
              <a:rPr lang="zh-CN" altLang="en-US" sz="2000" dirty="0"/>
              <a:t>的位置不准确带来的限制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303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77079" y="3429248"/>
            <a:ext cx="3637836" cy="1230666"/>
            <a:chOff x="4474432" y="2848154"/>
            <a:chExt cx="3217484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474432" y="3109544"/>
              <a:ext cx="321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图片包含 户外, 标牌&#10;&#10;自动生成的说明">
            <a:extLst>
              <a:ext uri="{FF2B5EF4-FFF2-40B4-BE49-F238E27FC236}">
                <a16:creationId xmlns:a16="http://schemas.microsoft.com/office/drawing/2014/main" id="{2A247C77-7F01-42F6-B6FB-CAE96C5474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6" name="图片 15" descr="图片包含 户外, 标牌&#10;&#10;自动生成的说明">
            <a:extLst>
              <a:ext uri="{FF2B5EF4-FFF2-40B4-BE49-F238E27FC236}">
                <a16:creationId xmlns:a16="http://schemas.microsoft.com/office/drawing/2014/main" id="{B976FF74-2245-4D5E-A9A7-6CE72185B4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959508" y="3047989"/>
              <a:ext cx="2247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背景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95B97767-D047-4209-89B6-46ED82B7D6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C1064076-09E1-419D-B666-D6C601E90F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81015D-4A44-41FA-8C6D-1C8775B2D5AE}"/>
              </a:ext>
            </a:extLst>
          </p:cNvPr>
          <p:cNvSpPr txBox="1"/>
          <p:nvPr/>
        </p:nvSpPr>
        <p:spPr>
          <a:xfrm>
            <a:off x="5279048" y="2057382"/>
            <a:ext cx="143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01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左大括号 17">
            <a:extLst>
              <a:ext uri="{FF2B5EF4-FFF2-40B4-BE49-F238E27FC236}">
                <a16:creationId xmlns:a16="http://schemas.microsoft.com/office/drawing/2014/main" id="{3BC81EDE-3FF8-494E-95BE-80E6523C2860}"/>
              </a:ext>
            </a:extLst>
          </p:cNvPr>
          <p:cNvSpPr/>
          <p:nvPr/>
        </p:nvSpPr>
        <p:spPr>
          <a:xfrm>
            <a:off x="1908603" y="1350419"/>
            <a:ext cx="361229" cy="4157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4B8F3B2-7BB0-49A6-9C32-87D570C435D1}"/>
              </a:ext>
            </a:extLst>
          </p:cNvPr>
          <p:cNvSpPr/>
          <p:nvPr/>
        </p:nvSpPr>
        <p:spPr>
          <a:xfrm>
            <a:off x="468981" y="3013501"/>
            <a:ext cx="145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2400" b="1" dirty="0">
                <a:latin typeface="微软雅黑"/>
                <a:ea typeface="微软雅黑"/>
                <a:cs typeface="+mn-ea"/>
                <a:sym typeface="+mn-lt"/>
              </a:rPr>
              <a:t>目标检测</a:t>
            </a:r>
            <a:endParaRPr lang="en-US" altLang="zh-CN" sz="2400" b="1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sz="2400" b="1" dirty="0">
                <a:latin typeface="微软雅黑"/>
                <a:ea typeface="微软雅黑"/>
                <a:cs typeface="+mn-ea"/>
                <a:sym typeface="+mn-lt"/>
              </a:rPr>
              <a:t>两类方法</a:t>
            </a:r>
            <a:endParaRPr lang="zh-CN" altLang="en-US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B169D1-F159-48D7-892D-A470491D3447}"/>
              </a:ext>
            </a:extLst>
          </p:cNvPr>
          <p:cNvSpPr/>
          <p:nvPr/>
        </p:nvSpPr>
        <p:spPr>
          <a:xfrm>
            <a:off x="2531535" y="4666617"/>
            <a:ext cx="2082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800" b="1" dirty="0">
                <a:latin typeface="微软雅黑"/>
                <a:ea typeface="微软雅黑"/>
                <a:cs typeface="+mn-ea"/>
                <a:sym typeface="+mn-lt"/>
              </a:rPr>
              <a:t>one-stage</a:t>
            </a:r>
            <a:endParaRPr lang="zh-CN" altLang="en-US" sz="2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1BC270-35D5-4DD9-BCA0-EF12ED9289FB}"/>
              </a:ext>
            </a:extLst>
          </p:cNvPr>
          <p:cNvSpPr/>
          <p:nvPr/>
        </p:nvSpPr>
        <p:spPr>
          <a:xfrm>
            <a:off x="2531535" y="1672037"/>
            <a:ext cx="2017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800" b="1" dirty="0">
                <a:latin typeface="微软雅黑"/>
                <a:ea typeface="微软雅黑"/>
                <a:cs typeface="+mn-ea"/>
                <a:sym typeface="+mn-lt"/>
              </a:rPr>
              <a:t>two-stage</a:t>
            </a:r>
            <a:endParaRPr lang="zh-CN" altLang="en-US" sz="2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8C4AEC91-7C64-4F06-AAD6-77660D31A662}"/>
              </a:ext>
            </a:extLst>
          </p:cNvPr>
          <p:cNvSpPr/>
          <p:nvPr/>
        </p:nvSpPr>
        <p:spPr>
          <a:xfrm>
            <a:off x="4614334" y="794880"/>
            <a:ext cx="149562" cy="22775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99B85F0-FAAD-408D-BFA5-410D09C155D6}"/>
              </a:ext>
            </a:extLst>
          </p:cNvPr>
          <p:cNvSpPr/>
          <p:nvPr/>
        </p:nvSpPr>
        <p:spPr>
          <a:xfrm>
            <a:off x="5181600" y="91798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检测流程：分为两个阶段，第一阶段是提取</a:t>
            </a:r>
            <a:r>
              <a:rPr lang="en-US" altLang="zh-CN" dirty="0" err="1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，第二阶      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                 段对</a:t>
            </a:r>
            <a:r>
              <a:rPr lang="en-US" altLang="zh-CN" dirty="0" err="1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做分类和边框回归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特点：精确率高，速度慢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典型框架：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RCNN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系列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22F0FB1-F167-4B76-895E-BB3B425FEA98}"/>
              </a:ext>
            </a:extLst>
          </p:cNvPr>
          <p:cNvSpPr/>
          <p:nvPr/>
        </p:nvSpPr>
        <p:spPr>
          <a:xfrm>
            <a:off x="5181600" y="3912564"/>
            <a:ext cx="629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检测流程：与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two-stage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相对，移除提取</a:t>
            </a:r>
            <a:r>
              <a:rPr lang="en-US" altLang="zh-CN" dirty="0" err="1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的阶段，直接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                 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对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anchor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进行分类和边框回归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特点：速度快，精确率较低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典型框架：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YOLO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系列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D13E4FC5-64AA-40D9-AE46-DD049F307513}"/>
              </a:ext>
            </a:extLst>
          </p:cNvPr>
          <p:cNvSpPr/>
          <p:nvPr/>
        </p:nvSpPr>
        <p:spPr>
          <a:xfrm>
            <a:off x="4549439" y="3785586"/>
            <a:ext cx="149562" cy="22775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8A0F62-4C70-41F3-94E6-BB7BFFC86852}"/>
              </a:ext>
            </a:extLst>
          </p:cNvPr>
          <p:cNvGrpSpPr/>
          <p:nvPr/>
        </p:nvGrpSpPr>
        <p:grpSpPr>
          <a:xfrm>
            <a:off x="0" y="0"/>
            <a:ext cx="1984038" cy="523220"/>
            <a:chOff x="7789473" y="970953"/>
            <a:chExt cx="1984038" cy="5232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12EFBE9-BC50-4C96-9A9C-EBB1DE02D353}"/>
                </a:ext>
              </a:extLst>
            </p:cNvPr>
            <p:cNvSpPr/>
            <p:nvPr/>
          </p:nvSpPr>
          <p:spPr>
            <a:xfrm>
              <a:off x="8870700" y="97095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背景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0F0C3E7-9502-475F-968A-461430C995E5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35" name="矩形: 圆角 31">
                <a:extLst>
                  <a:ext uri="{FF2B5EF4-FFF2-40B4-BE49-F238E27FC236}">
                    <a16:creationId xmlns:a16="http://schemas.microsoft.com/office/drawing/2014/main" id="{D9E62123-C1FB-45F4-917E-8CA79372A378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07B81D43-107D-4FBB-BE80-9CC566614999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C4B4E22-D725-4799-9E32-976F1D1AD95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C6D953EC-DC2F-467E-AB57-7E57E10A0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 descr="图片包含 户外, 标牌&#10;&#10;自动生成的说明">
            <a:extLst>
              <a:ext uri="{FF2B5EF4-FFF2-40B4-BE49-F238E27FC236}">
                <a16:creationId xmlns:a16="http://schemas.microsoft.com/office/drawing/2014/main" id="{FAF236AF-DE7D-42CE-893C-811BCC134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8" name="图片 17" descr="图片包含 户外, 标牌&#10;&#10;自动生成的说明">
            <a:extLst>
              <a:ext uri="{FF2B5EF4-FFF2-40B4-BE49-F238E27FC236}">
                <a16:creationId xmlns:a16="http://schemas.microsoft.com/office/drawing/2014/main" id="{9D868C4B-EB5E-4FEE-A871-11C6DEAA1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DD66F6-51A7-448A-A1F5-00167CC79AED}"/>
              </a:ext>
            </a:extLst>
          </p:cNvPr>
          <p:cNvSpPr/>
          <p:nvPr/>
        </p:nvSpPr>
        <p:spPr>
          <a:xfrm>
            <a:off x="4531285" y="3607690"/>
            <a:ext cx="3072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网络框架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C9FA02-D31B-45C5-A62F-B7F1413D72C5}"/>
              </a:ext>
            </a:extLst>
          </p:cNvPr>
          <p:cNvSpPr txBox="1"/>
          <p:nvPr/>
        </p:nvSpPr>
        <p:spPr>
          <a:xfrm>
            <a:off x="5279048" y="2057382"/>
            <a:ext cx="143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02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F5D8DB-1F72-406C-8904-54B9D0A5C1D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01FA3E-55E9-405E-8742-FF8D8512744C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02F24CE-598D-4FFF-8C63-2CE38D6C9D17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3" name="矩形: 圆角 31">
                <a:extLst>
                  <a:ext uri="{FF2B5EF4-FFF2-40B4-BE49-F238E27FC236}">
                    <a16:creationId xmlns:a16="http://schemas.microsoft.com/office/drawing/2014/main" id="{7889EA57-3C3D-4B2F-9D67-D57871395179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C2DCBF1-F406-42A2-87D8-81054066B88D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9AD087C-2175-400B-8572-A8C3DDF860D3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09A6FD60-AD3C-4D9C-A64A-763EDB1DA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08E9421-0EE1-499C-8019-CF08BB95BF4E}"/>
              </a:ext>
            </a:extLst>
          </p:cNvPr>
          <p:cNvSpPr txBox="1"/>
          <p:nvPr/>
        </p:nvSpPr>
        <p:spPr>
          <a:xfrm>
            <a:off x="2559526" y="5072042"/>
            <a:ext cx="3675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主干网</a:t>
            </a:r>
            <a:r>
              <a:rPr lang="en-US" altLang="zh-CN" sz="2000" dirty="0"/>
              <a:t>:</a:t>
            </a:r>
            <a:r>
              <a:rPr lang="zh-CN" altLang="en-US" sz="2000" dirty="0"/>
              <a:t>采用</a:t>
            </a:r>
            <a:r>
              <a:rPr lang="en-US" altLang="zh-CN" sz="2000" dirty="0"/>
              <a:t>Hourglass Network </a:t>
            </a:r>
            <a:endParaRPr lang="zh-CN" altLang="en-US" sz="20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6A17CE4-5145-4ED8-90B2-A55A291B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" y="1385848"/>
            <a:ext cx="11932186" cy="32902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F9DD6D6-F485-43B7-BF0F-F2E9843563C3}"/>
              </a:ext>
            </a:extLst>
          </p:cNvPr>
          <p:cNvSpPr txBox="1"/>
          <p:nvPr/>
        </p:nvSpPr>
        <p:spPr>
          <a:xfrm>
            <a:off x="6713078" y="5072042"/>
            <a:ext cx="4756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预测角点：</a:t>
            </a:r>
            <a:endParaRPr lang="en-US" altLang="zh-CN" sz="2000" dirty="0"/>
          </a:p>
          <a:p>
            <a:r>
              <a:rPr lang="zh-CN" altLang="en-US" sz="2000" dirty="0"/>
              <a:t>对左上角和右下角两个角点进行预测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C0329B-DCF8-4DC2-BAC7-D262678EF73C}"/>
              </a:ext>
            </a:extLst>
          </p:cNvPr>
          <p:cNvSpPr/>
          <p:nvPr/>
        </p:nvSpPr>
        <p:spPr>
          <a:xfrm>
            <a:off x="5314536" y="764975"/>
            <a:ext cx="1562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Overview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22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8CEC8D-E788-4521-ACAF-EFF34BE141D3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E86A02-8C48-4853-A900-30151001F567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A7786A2-EBA2-42F3-BBE7-59BB46B32D1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91201A15-F481-4A1B-8498-F98199B0F42D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0A1747C-7B39-4ECD-9EA0-FC9FAA379087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DBAC388-18EE-4F05-B398-D1DBD3A88B33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DBB423AE-BE7B-4780-BDD8-0E7F3894B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BBB2BE-1D8B-484C-8C2E-18AA69986789}"/>
              </a:ext>
            </a:extLst>
          </p:cNvPr>
          <p:cNvSpPr/>
          <p:nvPr/>
        </p:nvSpPr>
        <p:spPr>
          <a:xfrm>
            <a:off x="324757" y="3167390"/>
            <a:ext cx="3034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Hourglass Network </a:t>
            </a:r>
            <a:endParaRPr lang="zh-CN" altLang="en-US" sz="28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BB9EB1E-8430-4125-9D3B-D42CA54F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9" y="4394968"/>
            <a:ext cx="4145276" cy="184336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B321D2B-667C-4E98-BA8D-4650A1217AF6}"/>
              </a:ext>
            </a:extLst>
          </p:cNvPr>
          <p:cNvSpPr txBox="1"/>
          <p:nvPr/>
        </p:nvSpPr>
        <p:spPr>
          <a:xfrm>
            <a:off x="4640476" y="6434228"/>
            <a:ext cx="2911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Hourglass Network</a:t>
            </a:r>
            <a:r>
              <a:rPr lang="zh-CN" altLang="en-US" sz="2000" dirty="0"/>
              <a:t>框架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62216-9826-4DC3-9911-2EAF542C8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03" y="381681"/>
            <a:ext cx="3683189" cy="13780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D46FDE-5BA5-40D4-BA90-AF551DDD9AB3}"/>
              </a:ext>
            </a:extLst>
          </p:cNvPr>
          <p:cNvSpPr txBox="1"/>
          <p:nvPr/>
        </p:nvSpPr>
        <p:spPr>
          <a:xfrm>
            <a:off x="5294613" y="1892480"/>
            <a:ext cx="160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Residual</a:t>
            </a:r>
            <a:r>
              <a:rPr lang="zh-CN" altLang="en-US" sz="2000" dirty="0"/>
              <a:t>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8D1C39-965C-4F9A-8C23-C33001712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65" y="2219963"/>
            <a:ext cx="4982064" cy="18433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C6C6D74-866C-46C1-B86D-0A4D522A0296}"/>
              </a:ext>
            </a:extLst>
          </p:cNvPr>
          <p:cNvSpPr txBox="1"/>
          <p:nvPr/>
        </p:nvSpPr>
        <p:spPr>
          <a:xfrm>
            <a:off x="4948633" y="4029093"/>
            <a:ext cx="229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一阶</a:t>
            </a:r>
            <a:r>
              <a:rPr lang="en-US" altLang="zh-CN" sz="2000" dirty="0"/>
              <a:t>Hourglass</a:t>
            </a:r>
            <a:r>
              <a:rPr lang="zh-CN" altLang="en-US" sz="2000" dirty="0"/>
              <a:t>模块</a:t>
            </a:r>
            <a:endParaRPr lang="en-US" altLang="zh-CN" sz="2000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2665E784-3515-4BA7-8D0A-1D067A42287C}"/>
              </a:ext>
            </a:extLst>
          </p:cNvPr>
          <p:cNvSpPr/>
          <p:nvPr/>
        </p:nvSpPr>
        <p:spPr>
          <a:xfrm>
            <a:off x="3176169" y="595195"/>
            <a:ext cx="406400" cy="5667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83B36B-B68D-41C9-9B26-E2FD41543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3" y="1070691"/>
            <a:ext cx="3361619" cy="44478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FC47CA-675E-469B-8193-9306F2AEB1CD}"/>
              </a:ext>
            </a:extLst>
          </p:cNvPr>
          <p:cNvSpPr txBox="1"/>
          <p:nvPr/>
        </p:nvSpPr>
        <p:spPr>
          <a:xfrm>
            <a:off x="9656956" y="5745562"/>
            <a:ext cx="2263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人体姿态估计</a:t>
            </a:r>
          </a:p>
        </p:txBody>
      </p:sp>
    </p:spTree>
    <p:extLst>
      <p:ext uri="{BB962C8B-B14F-4D97-AF65-F5344CB8AC3E}">
        <p14:creationId xmlns:p14="http://schemas.microsoft.com/office/powerpoint/2010/main" val="55188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28C4A5-D2DA-481D-AE19-74D35749F42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8EA03B-2975-41CF-9946-D3FD0275EFA6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333674F-151E-4BE6-A5F6-B30D1F9A9A3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07ADBE18-E329-4E6F-AE79-688CF97CD76C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999DD36-7684-4496-B5D0-73EF4CB6BDA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F5FC7D-7B05-421C-A310-811958E853B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B1EEBF5-B1C3-4F80-A82E-6C972CD2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6BFA85E-217A-4E4B-B9EB-D3237D045E0B}"/>
              </a:ext>
            </a:extLst>
          </p:cNvPr>
          <p:cNvSpPr txBox="1"/>
          <p:nvPr/>
        </p:nvSpPr>
        <p:spPr>
          <a:xfrm>
            <a:off x="4897265" y="650485"/>
            <a:ext cx="239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Corner pooling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939A66-1726-4AB2-BEFC-8F40EE8B258A}"/>
              </a:ext>
            </a:extLst>
          </p:cNvPr>
          <p:cNvSpPr/>
          <p:nvPr/>
        </p:nvSpPr>
        <p:spPr>
          <a:xfrm>
            <a:off x="5931311" y="1899148"/>
            <a:ext cx="5813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普通的池化方法对确定</a:t>
            </a:r>
            <a:r>
              <a:rPr lang="en-US" altLang="zh-CN" dirty="0"/>
              <a:t>corner</a:t>
            </a:r>
            <a:r>
              <a:rPr lang="zh-CN" altLang="en-US" dirty="0"/>
              <a:t>位置没有帮助，因此</a:t>
            </a:r>
            <a:r>
              <a:rPr lang="en-US" altLang="zh-CN" dirty="0" err="1"/>
              <a:t>CornerNet</a:t>
            </a:r>
            <a:r>
              <a:rPr lang="zh-CN" altLang="en-US" dirty="0"/>
              <a:t>提出一种新的池化方法：</a:t>
            </a:r>
            <a:r>
              <a:rPr lang="en-US" altLang="zh-CN" dirty="0"/>
              <a:t>Corner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以下图目标框的左上角为例，作者认为左上角的右边有目标顶端的特征信息</a:t>
            </a:r>
            <a:r>
              <a:rPr lang="en-US" altLang="zh-CN" dirty="0"/>
              <a:t>(</a:t>
            </a:r>
            <a:r>
              <a:rPr lang="zh-CN" altLang="en-US" dirty="0"/>
              <a:t>下图中的头部</a:t>
            </a:r>
            <a:r>
              <a:rPr lang="en-US" altLang="zh-CN" dirty="0"/>
              <a:t>)</a:t>
            </a:r>
            <a:r>
              <a:rPr lang="zh-CN" altLang="en-US" dirty="0"/>
              <a:t>，左上角的下方有目标左侧的特征信息</a:t>
            </a:r>
            <a:r>
              <a:rPr lang="en-US" altLang="zh-CN" dirty="0"/>
              <a:t>(</a:t>
            </a:r>
            <a:r>
              <a:rPr lang="zh-CN" altLang="en-US" dirty="0"/>
              <a:t>下图中的右手处</a:t>
            </a:r>
            <a:r>
              <a:rPr lang="en-US" altLang="zh-CN" dirty="0"/>
              <a:t>)</a:t>
            </a:r>
            <a:r>
              <a:rPr lang="zh-CN" altLang="en-US" dirty="0"/>
              <a:t>，因此如果左上角角点经过池化操作后能有这两个信息，那么就有利于该点的预测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6D33A9-F05D-4395-BDDD-A83318882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" y="4207472"/>
            <a:ext cx="5248041" cy="2371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4A7B59-2BBE-4E26-8B1A-B0D006915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98" y="4369058"/>
            <a:ext cx="3340272" cy="2209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5B8707-6D40-4729-B334-C2FF4246A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" y="1373734"/>
            <a:ext cx="5248041" cy="28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0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28C4A5-D2DA-481D-AE19-74D35749F42F}"/>
              </a:ext>
            </a:extLst>
          </p:cNvPr>
          <p:cNvGrpSpPr/>
          <p:nvPr/>
        </p:nvGrpSpPr>
        <p:grpSpPr>
          <a:xfrm>
            <a:off x="0" y="0"/>
            <a:ext cx="2702184" cy="523220"/>
            <a:chOff x="7789473" y="970953"/>
            <a:chExt cx="27021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8EA03B-2975-41CF-9946-D3FD0275EFA6}"/>
                </a:ext>
              </a:extLst>
            </p:cNvPr>
            <p:cNvSpPr/>
            <p:nvPr/>
          </p:nvSpPr>
          <p:spPr>
            <a:xfrm>
              <a:off x="8870700" y="97095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网络框架</a:t>
              </a:r>
              <a:endPara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333674F-151E-4BE6-A5F6-B30D1F9A9A36}"/>
                </a:ext>
              </a:extLst>
            </p:cNvPr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28" name="矩形: 圆角 31">
                <a:extLst>
                  <a:ext uri="{FF2B5EF4-FFF2-40B4-BE49-F238E27FC236}">
                    <a16:creationId xmlns:a16="http://schemas.microsoft.com/office/drawing/2014/main" id="{07ADBE18-E329-4E6F-AE79-688CF97CD76C}"/>
                  </a:ext>
                </a:extLst>
              </p:cNvPr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999DD36-7684-4496-B5D0-73EF4CB6BDAF}"/>
                  </a:ext>
                </a:extLst>
              </p:cNvPr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F5FC7D-7B05-421C-A310-811958E853BA}"/>
                    </a:ext>
                  </a:extLst>
                </p:cNvPr>
                <p:cNvSpPr txBox="1"/>
                <p:nvPr/>
              </p:nvSpPr>
              <p:spPr>
                <a:xfrm>
                  <a:off x="943942" y="2688081"/>
                  <a:ext cx="627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B1EEBF5-B1C3-4F80-A82E-6C972CD2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0630126-27DD-4CD7-9039-862FE97FDA49}"/>
              </a:ext>
            </a:extLst>
          </p:cNvPr>
          <p:cNvSpPr/>
          <p:nvPr/>
        </p:nvSpPr>
        <p:spPr>
          <a:xfrm>
            <a:off x="151581" y="2808558"/>
            <a:ext cx="18592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Focal loss</a:t>
            </a:r>
          </a:p>
          <a:p>
            <a:pPr algn="ctr"/>
            <a:r>
              <a:rPr lang="en-US" altLang="zh-CN" sz="2800" dirty="0"/>
              <a:t>(</a:t>
            </a:r>
            <a:r>
              <a:rPr lang="en-US" altLang="zh-CN" sz="2800" dirty="0" err="1"/>
              <a:t>RetinaNet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8FD8E0C-B916-4793-B425-4DBBCA1ED573}"/>
              </a:ext>
            </a:extLst>
          </p:cNvPr>
          <p:cNvSpPr/>
          <p:nvPr/>
        </p:nvSpPr>
        <p:spPr>
          <a:xfrm>
            <a:off x="1908603" y="1497784"/>
            <a:ext cx="488910" cy="35756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662F7A-31FF-4EEC-A435-AF49C4955B69}"/>
              </a:ext>
            </a:extLst>
          </p:cNvPr>
          <p:cNvSpPr txBox="1"/>
          <p:nvPr/>
        </p:nvSpPr>
        <p:spPr>
          <a:xfrm>
            <a:off x="2520176" y="1350419"/>
            <a:ext cx="7763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设计动机：解决在训练过程中，前景</a:t>
            </a:r>
            <a:r>
              <a:rPr lang="zh-CN" altLang="zh-CN" sz="2000" dirty="0"/>
              <a:t>和</a:t>
            </a:r>
            <a:r>
              <a:rPr lang="zh-CN" altLang="en-US" sz="2000" dirty="0"/>
              <a:t>背景类</a:t>
            </a:r>
            <a:r>
              <a:rPr lang="zh-CN" altLang="zh-CN" sz="2000" dirty="0"/>
              <a:t>别极度不平衡的问题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268114-78AF-4D78-A7F4-7E36C27EA53C}"/>
              </a:ext>
            </a:extLst>
          </p:cNvPr>
          <p:cNvSpPr txBox="1"/>
          <p:nvPr/>
        </p:nvSpPr>
        <p:spPr>
          <a:xfrm>
            <a:off x="2520176" y="2239174"/>
            <a:ext cx="818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设计思想：</a:t>
            </a:r>
            <a:r>
              <a:rPr lang="zh-CN" altLang="zh-CN" sz="2000" dirty="0"/>
              <a:t>降低简单样本的权重，使得即使其数量很大，但是对损失函数的贡献很小</a:t>
            </a:r>
            <a:r>
              <a:rPr lang="en-US" altLang="zh-CN" sz="2000" dirty="0"/>
              <a:t>(</a:t>
            </a:r>
            <a:r>
              <a:rPr lang="zh-CN" altLang="en-US" sz="2000" dirty="0"/>
              <a:t>即</a:t>
            </a:r>
            <a:r>
              <a:rPr lang="en-US" altLang="zh-CN" sz="2000" dirty="0"/>
              <a:t>Focal loss</a:t>
            </a:r>
            <a:r>
              <a:rPr lang="zh-CN" altLang="en-US" sz="2000" dirty="0"/>
              <a:t>更多的</a:t>
            </a:r>
            <a:r>
              <a:rPr lang="zh-CN" altLang="zh-CN" sz="2000" dirty="0"/>
              <a:t>关注在</a:t>
            </a:r>
            <a:r>
              <a:rPr lang="zh-CN" altLang="en-US" sz="2000" dirty="0"/>
              <a:t>数量较少</a:t>
            </a:r>
            <a:r>
              <a:rPr lang="zh-CN" altLang="zh-CN" sz="2000" dirty="0"/>
              <a:t>的</a:t>
            </a:r>
            <a:r>
              <a:rPr lang="en-US" altLang="zh-CN" sz="2000" dirty="0"/>
              <a:t>hard examples</a:t>
            </a:r>
            <a:r>
              <a:rPr lang="zh-CN" altLang="zh-CN" sz="2000" dirty="0"/>
              <a:t>的训练</a:t>
            </a:r>
            <a:r>
              <a:rPr lang="en-US" altLang="zh-CN" sz="2000" dirty="0"/>
              <a:t>)</a:t>
            </a:r>
            <a:endParaRPr lang="zh-CN" altLang="en-US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29D4FA-D257-4997-998F-EA3414DA3154}"/>
                  </a:ext>
                </a:extLst>
              </p:cNvPr>
              <p:cNvSpPr/>
              <p:nvPr/>
            </p:nvSpPr>
            <p:spPr>
              <a:xfrm>
                <a:off x="2520176" y="4550204"/>
                <a:ext cx="4574970" cy="407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公式：</a:t>
                </a:r>
                <a:r>
                  <a:rPr lang="en-US" altLang="zh-CN" sz="20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FL</a:t>
                </a:r>
                <a:r>
                  <a:rPr lang="zh-CN" altLang="zh-CN" sz="20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Υ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log</a:t>
                </a:r>
                <a:r>
                  <a:rPr lang="zh-CN" altLang="zh-CN" sz="20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29D4FA-D257-4997-998F-EA3414DA3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76" y="4550204"/>
                <a:ext cx="4574970" cy="407484"/>
              </a:xfrm>
              <a:prstGeom prst="rect">
                <a:avLst/>
              </a:prstGeom>
              <a:blipFill>
                <a:blip r:embed="rId3"/>
                <a:stretch>
                  <a:fillRect l="-1332" t="-10448" r="-932" b="-26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E150E35-4BEA-4BB9-B33A-9C9A940A5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57" y="3941719"/>
            <a:ext cx="4724643" cy="29211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E7F134B-DAFF-4D9C-B98E-6A6BD869B777}"/>
              </a:ext>
            </a:extLst>
          </p:cNvPr>
          <p:cNvSpPr/>
          <p:nvPr/>
        </p:nvSpPr>
        <p:spPr>
          <a:xfrm>
            <a:off x="2397513" y="3572387"/>
            <a:ext cx="8135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实现方法：重新设计交叉熵损失，</a:t>
            </a:r>
            <a:r>
              <a:rPr lang="zh-CN" altLang="zh-CN" sz="2000" dirty="0"/>
              <a:t>使其降低分配给</a:t>
            </a:r>
            <a:r>
              <a:rPr lang="zh-CN" altLang="en-US" sz="2000" dirty="0"/>
              <a:t>易</a:t>
            </a:r>
            <a:r>
              <a:rPr lang="zh-CN" altLang="zh-CN" sz="2000" dirty="0"/>
              <a:t>分类样本的损失值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6812AA-68E6-4F0B-9544-55C7752F7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53" y="5035880"/>
            <a:ext cx="2808300" cy="8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5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926</Words>
  <Application>Microsoft Office PowerPoint</Application>
  <PresentationFormat>宽屏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CMBX10</vt:lpstr>
      <vt:lpstr>等线</vt:lpstr>
      <vt:lpstr>思源黑体 CN Bold</vt:lpstr>
      <vt:lpstr>思源黑体 CN Heavy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 京</cp:lastModifiedBy>
  <cp:revision>127</cp:revision>
  <dcterms:created xsi:type="dcterms:W3CDTF">2018-09-17T11:33:34Z</dcterms:created>
  <dcterms:modified xsi:type="dcterms:W3CDTF">2019-11-08T11:51:59Z</dcterms:modified>
</cp:coreProperties>
</file>